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72" r:id="rId6"/>
    <p:sldId id="260" r:id="rId7"/>
    <p:sldId id="261" r:id="rId8"/>
    <p:sldId id="271" r:id="rId9"/>
    <p:sldId id="262" r:id="rId10"/>
    <p:sldId id="263" r:id="rId11"/>
  </p:sldIdLst>
  <p:sldSz cx="18288000" cy="10287000"/>
  <p:notesSz cx="6858000" cy="9144000"/>
  <p:embeddedFontLst>
    <p:embeddedFont>
      <p:font typeface="cwTeXMing" panose="02020500000000000000" charset="-120"/>
      <p:regular r:id="rId13"/>
    </p:embeddedFont>
    <p:embeddedFont>
      <p:font typeface="Alata" panose="02020500000000000000" charset="0"/>
      <p:regular r:id="rId14"/>
    </p:embeddedFont>
    <p:embeddedFont>
      <p:font typeface="Arimo" panose="02020500000000000000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Hertical Smooth" panose="02020500000000000000" charset="0"/>
      <p:regular r:id="rId24"/>
    </p:embeddedFont>
    <p:embeddedFont>
      <p:font typeface="Libre Franklin Light" pitchFamily="2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在本次比賽中，您將匹配</a:t>
            </a:r>
            <a:r>
              <a:rPr lang="en-US" dirty="0"/>
              <a:t> </a:t>
            </a:r>
            <a:r>
              <a:rPr lang="en-US" dirty="0" err="1"/>
              <a:t>POI。使用包含超過一百萬個</a:t>
            </a:r>
            <a:r>
              <a:rPr lang="en-US" dirty="0"/>
              <a:t> Places </a:t>
            </a:r>
            <a:r>
              <a:rPr lang="en-US" dirty="0" err="1"/>
              <a:t>條目的數據集，這些條目經過大量修改以包含噪聲、重複、無關或不正確的信息，您將生成一種算法來預測哪些</a:t>
            </a:r>
            <a:r>
              <a:rPr lang="en-US" dirty="0"/>
              <a:t> Place </a:t>
            </a:r>
            <a:r>
              <a:rPr lang="en-US" dirty="0" err="1"/>
              <a:t>條目代表相同的興趣點。每個</a:t>
            </a:r>
            <a:r>
              <a:rPr lang="en-US" dirty="0"/>
              <a:t> Place </a:t>
            </a:r>
            <a:r>
              <a:rPr lang="en-US" dirty="0" err="1"/>
              <a:t>條目都包含名稱、街道地址和坐標等屬性。成功的提交將確定最準確的匹配項</a:t>
            </a:r>
            <a:r>
              <a:rPr lang="en-US" dirty="0"/>
              <a:t>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在本次比賽中，您將匹配</a:t>
            </a:r>
            <a:r>
              <a:rPr lang="en-US" dirty="0"/>
              <a:t> </a:t>
            </a:r>
            <a:r>
              <a:rPr lang="en-US" dirty="0" err="1"/>
              <a:t>POI。使用包含超過一百萬個</a:t>
            </a:r>
            <a:r>
              <a:rPr lang="en-US" dirty="0"/>
              <a:t> Places </a:t>
            </a:r>
            <a:r>
              <a:rPr lang="en-US" dirty="0" err="1"/>
              <a:t>條目的數據集，這些條目經過大量修改以包含噪聲、重複、無關或不正確的信息，您將生成一種算法來預測哪些</a:t>
            </a:r>
            <a:r>
              <a:rPr lang="en-US" dirty="0"/>
              <a:t> Place </a:t>
            </a:r>
            <a:r>
              <a:rPr lang="en-US" dirty="0" err="1"/>
              <a:t>條目代表相同的興趣點。每個</a:t>
            </a:r>
            <a:r>
              <a:rPr lang="en-US" dirty="0"/>
              <a:t> Place </a:t>
            </a:r>
            <a:r>
              <a:rPr lang="en-US" dirty="0" err="1"/>
              <a:t>條目都包含名稱、街道地址和坐標等屬性。成功的提交將確定最準確的匹配項</a:t>
            </a:r>
            <a:r>
              <a:rPr lang="en-US" dirty="0"/>
              <a:t>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658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2240" y="4268681"/>
            <a:ext cx="15576225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Hertical Smooth"/>
              </a:rPr>
              <a:t>Foursquare - Location Matching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Match point of interest data across datasets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80506" y="8946764"/>
            <a:ext cx="6491834" cy="55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Libre Franklin Light"/>
              </a:rPr>
              <a:t>P76114668 古真禛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749" t="29957" r="37185" b="32183"/>
          <a:stretch>
            <a:fillRect/>
          </a:stretch>
        </p:blipFill>
        <p:spPr>
          <a:xfrm>
            <a:off x="8623754" y="3899867"/>
            <a:ext cx="895967" cy="11282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36849" y="5042092"/>
            <a:ext cx="5401995" cy="94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7"/>
              </a:lnSpc>
            </a:pPr>
            <a:r>
              <a:rPr lang="en-US" sz="5540" spc="166">
                <a:solidFill>
                  <a:srgbClr val="000000"/>
                </a:solidFill>
                <a:latin typeface="Alat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52500"/>
            <a:ext cx="7529301" cy="70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zh-TW" altLang="en-US" sz="4132" b="1" spc="123" dirty="0">
                <a:solidFill>
                  <a:srgbClr val="000000"/>
                </a:solidFill>
                <a:latin typeface="Alata"/>
              </a:rPr>
              <a:t>大綱</a:t>
            </a:r>
            <a:endParaRPr lang="en-US" sz="4132" b="1" spc="123" dirty="0">
              <a:solidFill>
                <a:srgbClr val="000000"/>
              </a:solidFill>
              <a:latin typeface="Alata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03EDD5-5E8A-4B0E-D8C1-DC92E6D301A4}"/>
              </a:ext>
            </a:extLst>
          </p:cNvPr>
          <p:cNvSpPr txBox="1"/>
          <p:nvPr/>
        </p:nvSpPr>
        <p:spPr>
          <a:xfrm>
            <a:off x="1028700" y="1943100"/>
            <a:ext cx="7529301" cy="213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785"/>
              </a:lnSpc>
              <a:buFont typeface="Arial" panose="020B0604020202020204" pitchFamily="34" charset="0"/>
              <a:buChar char="•"/>
            </a:pPr>
            <a:r>
              <a:rPr lang="zh-TW" altLang="en-US" sz="2800" b="1" spc="123" dirty="0">
                <a:solidFill>
                  <a:srgbClr val="000000"/>
                </a:solidFill>
                <a:latin typeface="Alata"/>
              </a:rPr>
              <a:t>實作結果</a:t>
            </a:r>
            <a:endParaRPr lang="en-US" altLang="zh-TW" sz="2800" b="1" spc="123" dirty="0">
              <a:solidFill>
                <a:srgbClr val="000000"/>
              </a:solidFill>
              <a:latin typeface="Alata"/>
            </a:endParaRPr>
          </a:p>
          <a:p>
            <a:pPr marL="571500" indent="-571500">
              <a:lnSpc>
                <a:spcPts val="5785"/>
              </a:lnSpc>
              <a:buFont typeface="Arial" panose="020B0604020202020204" pitchFamily="34" charset="0"/>
              <a:buChar char="•"/>
            </a:pPr>
            <a:r>
              <a:rPr lang="zh-TW" altLang="en-US" sz="2800" b="1" spc="123" dirty="0">
                <a:solidFill>
                  <a:srgbClr val="000000"/>
                </a:solidFill>
                <a:latin typeface="Alata"/>
              </a:rPr>
              <a:t>排名</a:t>
            </a:r>
            <a:endParaRPr lang="en-US" altLang="zh-TW" sz="2800" b="1" spc="123" dirty="0">
              <a:solidFill>
                <a:srgbClr val="000000"/>
              </a:solidFill>
              <a:latin typeface="Alata"/>
            </a:endParaRPr>
          </a:p>
          <a:p>
            <a:pPr marL="571500" indent="-571500">
              <a:lnSpc>
                <a:spcPts val="5785"/>
              </a:lnSpc>
              <a:buFont typeface="Arial" panose="020B0604020202020204" pitchFamily="34" charset="0"/>
              <a:buChar char="•"/>
            </a:pPr>
            <a:r>
              <a:rPr lang="zh-TW" altLang="en-US" sz="2800" b="1" spc="123" dirty="0">
                <a:solidFill>
                  <a:srgbClr val="000000"/>
                </a:solidFill>
                <a:latin typeface="Alata"/>
              </a:rPr>
              <a:t>未來更動</a:t>
            </a:r>
            <a:endParaRPr lang="en-US" altLang="zh-TW" sz="2800" b="1" spc="123" dirty="0">
              <a:solidFill>
                <a:srgbClr val="000000"/>
              </a:solidFill>
              <a:latin typeface="A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5106871" cy="70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>
                <a:solidFill>
                  <a:srgbClr val="000000"/>
                </a:solidFill>
                <a:latin typeface="Alata"/>
              </a:rPr>
              <a:t>Feature 整理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616990"/>
            <a:ext cx="13094827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zh-TW" sz="2400" dirty="0">
                <a:latin typeface="Consolas" panose="020B0609020204030204" pitchFamily="49" charset="0"/>
              </a:rPr>
              <a:t>L</a:t>
            </a:r>
            <a:r>
              <a:rPr lang="en-US" altLang="zh-TW" sz="2400" b="0" dirty="0">
                <a:effectLst/>
                <a:latin typeface="Consolas" panose="020B0609020204030204" pitchFamily="49" charset="0"/>
              </a:rPr>
              <a:t>atitude, Longitude</a:t>
            </a:r>
            <a:endParaRPr lang="en-US" altLang="zh-TW" sz="2400" b="0" i="0" u="none" strike="noStrike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5163E-3A99-EF93-94F9-14B97301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626212"/>
            <a:ext cx="11570574" cy="119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E392A-FFF0-0D3A-A7DC-4B2EE8CA0AC9}"/>
              </a:ext>
            </a:extLst>
          </p:cNvPr>
          <p:cNvSpPr txBox="1"/>
          <p:nvPr/>
        </p:nvSpPr>
        <p:spPr>
          <a:xfrm>
            <a:off x="1028700" y="2040523"/>
            <a:ext cx="81010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ea typeface="cwTeXMing"/>
              </a:rPr>
              <a:t>抽樣7:3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845402-C2BE-4185-0884-0A4FD274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372100"/>
            <a:ext cx="10210800" cy="3600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5106871" cy="70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 dirty="0">
                <a:solidFill>
                  <a:srgbClr val="000000"/>
                </a:solidFill>
                <a:latin typeface="Alata"/>
              </a:rPr>
              <a:t>Feature </a:t>
            </a:r>
            <a:r>
              <a:rPr lang="en-US" sz="4132" spc="123" dirty="0" err="1">
                <a:solidFill>
                  <a:srgbClr val="000000"/>
                </a:solidFill>
                <a:latin typeface="Alata"/>
              </a:rPr>
              <a:t>整理</a:t>
            </a:r>
            <a:endParaRPr lang="en-US" sz="4132" spc="123" dirty="0">
              <a:solidFill>
                <a:srgbClr val="000000"/>
              </a:solidFill>
              <a:latin typeface="Alata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FE31798-33F3-50DC-25BE-B9FA5AE649D2}"/>
              </a:ext>
            </a:extLst>
          </p:cNvPr>
          <p:cNvSpPr txBox="1"/>
          <p:nvPr/>
        </p:nvSpPr>
        <p:spPr>
          <a:xfrm>
            <a:off x="928255" y="6576889"/>
            <a:ext cx="8101077" cy="40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zh-TW" sz="2400" spc="123" dirty="0">
                <a:solidFill>
                  <a:srgbClr val="000000"/>
                </a:solidFill>
                <a:latin typeface="Alata"/>
              </a:rPr>
              <a:t>Submit.csv</a:t>
            </a:r>
            <a:r>
              <a:rPr lang="zh-TW" altLang="en-US" sz="2400" spc="123" dirty="0">
                <a:solidFill>
                  <a:srgbClr val="000000"/>
                </a:solidFill>
                <a:latin typeface="Alata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+mj-ea"/>
                <a:ea typeface="+mj-ea"/>
              </a:rPr>
              <a:t>彙整</a:t>
            </a:r>
            <a:r>
              <a:rPr lang="en-US" altLang="zh-TW" sz="2400" dirty="0">
                <a:solidFill>
                  <a:srgbClr val="000000"/>
                </a:solidFill>
                <a:latin typeface="+mj-ea"/>
                <a:ea typeface="+mj-ea"/>
              </a:rPr>
              <a:t>match</a:t>
            </a:r>
            <a:r>
              <a:rPr lang="zh-TW" altLang="en-US" sz="2400" dirty="0">
                <a:solidFill>
                  <a:srgbClr val="000000"/>
                </a:solidFill>
                <a:latin typeface="+mj-ea"/>
                <a:ea typeface="+mj-ea"/>
              </a:rPr>
              <a:t>之</a:t>
            </a:r>
            <a:r>
              <a:rPr lang="en-US" altLang="zh-TW" sz="2400" dirty="0">
                <a:solidFill>
                  <a:srgbClr val="000000"/>
                </a:solidFill>
                <a:latin typeface="+mj-ea"/>
                <a:ea typeface="+mj-ea"/>
              </a:rPr>
              <a:t>ID</a:t>
            </a:r>
            <a:endParaRPr lang="en-US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3FD8E39-5E1D-55D7-C577-EB687CB6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6" y="7140748"/>
            <a:ext cx="8243454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2BD677-72C0-3C08-C8CF-C79A4DE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73" y="2640515"/>
            <a:ext cx="6293428" cy="3692573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1032D934-4FBA-8161-8428-FB0787D59341}"/>
              </a:ext>
            </a:extLst>
          </p:cNvPr>
          <p:cNvSpPr txBox="1"/>
          <p:nvPr/>
        </p:nvSpPr>
        <p:spPr>
          <a:xfrm>
            <a:off x="907473" y="1927052"/>
            <a:ext cx="8101077" cy="40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zh-TW" altLang="en-US" sz="2400" spc="123" dirty="0">
                <a:solidFill>
                  <a:srgbClr val="000000"/>
                </a:solidFill>
                <a:latin typeface="Alata"/>
                <a:ea typeface="+mj-ea"/>
              </a:rPr>
              <a:t>分成大類型區域</a:t>
            </a:r>
            <a:endParaRPr lang="en-US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84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509" y="978146"/>
            <a:ext cx="5106871" cy="70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zh-TW" altLang="en-US" sz="4132" spc="123" dirty="0">
                <a:solidFill>
                  <a:srgbClr val="000000"/>
                </a:solidFill>
                <a:latin typeface="Alata"/>
              </a:rPr>
              <a:t>取</a:t>
            </a:r>
            <a:r>
              <a:rPr lang="en-US" altLang="zh-TW" sz="4132" spc="123" dirty="0">
                <a:solidFill>
                  <a:srgbClr val="000000"/>
                </a:solidFill>
                <a:latin typeface="Alata"/>
              </a:rPr>
              <a:t>Mapping</a:t>
            </a:r>
            <a:r>
              <a:rPr lang="zh-TW" altLang="en-US" sz="4132" spc="123" dirty="0">
                <a:solidFill>
                  <a:srgbClr val="000000"/>
                </a:solidFill>
                <a:latin typeface="Alata"/>
              </a:rPr>
              <a:t>補缺值</a:t>
            </a:r>
            <a:endParaRPr lang="en-US" sz="4132" spc="123" dirty="0">
              <a:solidFill>
                <a:srgbClr val="000000"/>
              </a:solidFill>
              <a:latin typeface="Alat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F69744-1835-5B77-243C-196FFB920FE9}"/>
              </a:ext>
            </a:extLst>
          </p:cNvPr>
          <p:cNvSpPr txBox="1"/>
          <p:nvPr/>
        </p:nvSpPr>
        <p:spPr>
          <a:xfrm>
            <a:off x="685800" y="1684972"/>
            <a:ext cx="13944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id,name,latitude,longitude,address,city,state,zip,country,url,phone,categories</a:t>
            </a:r>
          </a:p>
          <a:p>
            <a:r>
              <a:rPr lang="zh-TW" altLang="en-U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全沒有</a:t>
            </a:r>
            <a:r>
              <a:rPr lang="en-US" altLang="zh-TW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MISS</a:t>
            </a:r>
            <a:r>
              <a:rPr lang="zh-TW" altLang="en-U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之資料</a:t>
            </a:r>
            <a:r>
              <a:rPr lang="en-US" altLang="zh-TW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id,latitude,longitude</a:t>
            </a:r>
            <a:endParaRPr lang="en-US" altLang="zh-TW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少部分沒</a:t>
            </a:r>
            <a:r>
              <a:rPr lang="en-US" altLang="zh-TW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Miss: name(</a:t>
            </a:r>
            <a:r>
              <a:rPr lang="zh-TW" altLang="en-U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缺</a:t>
            </a:r>
            <a:r>
              <a:rPr lang="en-US" altLang="zh-TW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1),country</a:t>
            </a:r>
          </a:p>
          <a:p>
            <a:pPr algn="ctr"/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C77DC1E-545E-5F5C-C9C6-49C1E20A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205839"/>
            <a:ext cx="9327939" cy="300575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47633DB-297E-BDA9-B88B-ACAF4904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" y="6372867"/>
            <a:ext cx="4182059" cy="222916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277C7D-9059-4BBC-950B-663B98ED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24" y="6563305"/>
            <a:ext cx="6496134" cy="19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5200" y="1026865"/>
            <a:ext cx="6535592" cy="24916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644562"/>
            <a:ext cx="5190414" cy="68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 dirty="0">
                <a:solidFill>
                  <a:srgbClr val="000000"/>
                </a:solidFill>
                <a:latin typeface="Alata"/>
              </a:rPr>
              <a:t>Light GBM</a:t>
            </a:r>
            <a:r>
              <a:rPr lang="zh-TW" altLang="en-US" sz="4132" spc="123" dirty="0">
                <a:solidFill>
                  <a:srgbClr val="000000"/>
                </a:solidFill>
                <a:latin typeface="Alata"/>
              </a:rPr>
              <a:t>各樣參數</a:t>
            </a:r>
            <a:endParaRPr lang="en-US" sz="4132" spc="123" dirty="0">
              <a:solidFill>
                <a:srgbClr val="000000"/>
              </a:solidFill>
              <a:latin typeface="Al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55034" y="566030"/>
            <a:ext cx="2022872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</a:rPr>
              <a:t>leaf-wise tree growth</a:t>
            </a:r>
            <a:endParaRPr lang="en-US" sz="1599" dirty="0">
              <a:solidFill>
                <a:srgbClr val="000000"/>
              </a:solidFill>
              <a:latin typeface="cwTeXMing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66470" y="9505461"/>
            <a:ext cx="3351461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altLang="zh-TW" sz="1000" b="0" i="0" u="none" strike="noStrike" dirty="0">
                <a:solidFill>
                  <a:srgbClr val="000000"/>
                </a:solidFill>
                <a:effectLst/>
              </a:rPr>
              <a:t>https://lightgbm.readthedocs.io/en/latest/Features.html</a:t>
            </a:r>
            <a:endParaRPr lang="en-US" sz="999" dirty="0">
              <a:solidFill>
                <a:srgbClr val="000000"/>
              </a:solidFill>
              <a:latin typeface="cwTeXMing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6911C0-C41A-52B0-427D-F943B5428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93" y="607837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B0C64C-2685-F305-C3DC-0962578F2013}"/>
              </a:ext>
            </a:extLst>
          </p:cNvPr>
          <p:cNvSpPr txBox="1"/>
          <p:nvPr/>
        </p:nvSpPr>
        <p:spPr>
          <a:xfrm>
            <a:off x="787486" y="2356357"/>
            <a:ext cx="16154400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Task: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指定了需要在數據上做的任務，訓練或者是預測。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application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這是最重要的參數，指定了你的模型的應用，回歸或者是分類。LightGBM默認是回歸模型。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regression: 回歸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binary: 二元分類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multiclass: 多類分類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boosting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定義了你想要運行的算法的類型，默認是gdbt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gbdt: 傳統的梯度提升樹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rf: 隨機森林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dart: 使用dropout的多重回歸樹相加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goss: 基於梯度的單邊採樣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numboostround: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提升的疊代數量，一般100+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learning_rate: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這個影響每棵樹的最終的結果。GBM 的利用每一棵樹的輸出得到初始預測，然後開始疊代，學習率控制了預測的變化的大小程度，典型值：0.1, 0.001, 0.003…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num_leaves: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完整樹的葉子的數量，默認：31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device: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默認：cpu，也可以傳入gpu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度量參數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metric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也是一個非常重要的參數，指定了模型的損失函數。下面是幾種常用的回歸和分類的損失函數。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mae: 絕對值平均誤差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mse: 均方誤差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binary_logloss: 二元分類對數損失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multi_logloss:多分類對數損失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輸入輸出參數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max_bin: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表示特徵被分箱的最大數量。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categoricalfeature: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表示類別特徵的索引。如果categoricalfeatures=0,1,2 ，那麼第0列，第1列，第2列都是類別變量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maxdepth: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描述了樹的最大深度。這個參數用來處理過擬合問題。一旦你發現你的模型過擬合了，首先就是減小maxdepth。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mindatain_leaf: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一個樹葉上可以有的數據的最小數量。默認是20，最優值。也是用來處理過擬合。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bagging_fraction: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指定每個疊代用的數據的比例，通常用來加速訓練，防止過擬合。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earlystoppinground: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這個參數幫助你加速分析。如果一個驗證集上的一個評估方法在earlystoppinground數量的幾輪中沒有提升，就會減掉過多的疊代。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inherit"/>
                <a:cs typeface="Open Sans" panose="020B0606030504020204" pitchFamily="34" charset="0"/>
              </a:rPr>
              <a:t>mingainto_split: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這個參數表示進行樹的分裂時，最小的增長，可以用來控制樹中有用的分裂的數量。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5106871" cy="70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 dirty="0">
                <a:solidFill>
                  <a:srgbClr val="000000"/>
                </a:solidFill>
                <a:latin typeface="Alata"/>
              </a:rPr>
              <a:t>Try-and-Error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51537" y="2989618"/>
            <a:ext cx="4307763" cy="43077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366048"/>
            <a:ext cx="109347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</a:rPr>
              <a:t>拆分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</a:rPr>
              <a:t>feature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</a:rPr>
              <a:t>沒有想像中來的容易</a:t>
            </a:r>
            <a:endParaRPr lang="zh-TW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</a:rPr>
              <a:t>hyper parameter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</a:rPr>
              <a:t>設置有時靠運氣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</a:rPr>
              <a:t>因</a:t>
            </a:r>
            <a:r>
              <a:rPr lang="en-US" altLang="zh-TW" sz="2400" dirty="0">
                <a:solidFill>
                  <a:srgbClr val="000000"/>
                </a:solidFill>
              </a:rPr>
              <a:t>train</a:t>
            </a:r>
            <a:r>
              <a:rPr lang="zh-TW" altLang="en-US" sz="2400" dirty="0">
                <a:solidFill>
                  <a:srgbClr val="000000"/>
                </a:solidFill>
              </a:rPr>
              <a:t>數據集</a:t>
            </a:r>
            <a:r>
              <a:rPr lang="en-US" altLang="zh-TW" sz="2400" dirty="0">
                <a:solidFill>
                  <a:srgbClr val="000000"/>
                </a:solidFill>
              </a:rPr>
              <a:t>noise</a:t>
            </a:r>
            <a:r>
              <a:rPr lang="zh-TW" altLang="en-US" sz="2400" dirty="0">
                <a:solidFill>
                  <a:srgbClr val="000000"/>
                </a:solidFill>
              </a:rPr>
              <a:t>很多，故很多其實本身提取特正就會有問題</a:t>
            </a:r>
            <a:r>
              <a:rPr lang="en-US" altLang="zh-TW" sz="2400" dirty="0">
                <a:solidFill>
                  <a:srgbClr val="000000"/>
                </a:solidFill>
              </a:rPr>
              <a:t>(</a:t>
            </a:r>
            <a:r>
              <a:rPr lang="zh-TW" altLang="en-US" sz="2400" dirty="0">
                <a:solidFill>
                  <a:srgbClr val="000000"/>
                </a:solidFill>
              </a:rPr>
              <a:t>還在思考如何更改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52500"/>
            <a:ext cx="7529301" cy="70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 dirty="0">
                <a:solidFill>
                  <a:srgbClr val="000000"/>
                </a:solidFill>
                <a:latin typeface="Alata"/>
              </a:rPr>
              <a:t>Rank: 1</a:t>
            </a:r>
            <a:r>
              <a:rPr lang="en-US" altLang="zh-TW" sz="4132" spc="123" dirty="0">
                <a:solidFill>
                  <a:srgbClr val="000000"/>
                </a:solidFill>
                <a:latin typeface="Alata"/>
              </a:rPr>
              <a:t>16</a:t>
            </a:r>
            <a:endParaRPr lang="en-US" sz="4132" spc="123" dirty="0">
              <a:solidFill>
                <a:srgbClr val="000000"/>
              </a:solidFill>
              <a:latin typeface="Alat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5FE7B7-0E57-3028-74A1-EB632544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38500"/>
            <a:ext cx="16799808" cy="11621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9D8C0B-0A68-A871-D64B-D4CF3EC2D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7" y="5153085"/>
            <a:ext cx="796401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73858" y="3938120"/>
            <a:ext cx="4388483" cy="26410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52500"/>
            <a:ext cx="5190414" cy="70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132" spc="123">
                <a:solidFill>
                  <a:srgbClr val="000000"/>
                </a:solidFill>
                <a:latin typeface="Alata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7082" y="2400300"/>
            <a:ext cx="10064063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</a:rPr>
              <a:t>在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</a:rPr>
              <a:t>feature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</a:rPr>
              <a:t>字詞語句上有更好的轉換聯繫方法</a:t>
            </a:r>
            <a:endParaRPr lang="zh-TW" alt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</a:rPr>
              <a:t>考慮使用者輸入之習慣</a:t>
            </a:r>
            <a:endParaRPr lang="en-US" altLang="zh-TW" sz="3600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</a:rPr>
              <a:t>將數據先做大分類再</a:t>
            </a:r>
            <a:r>
              <a:rPr lang="en-US" altLang="zh-TW" sz="3600" dirty="0">
                <a:solidFill>
                  <a:srgbClr val="000000"/>
                </a:solidFill>
              </a:rPr>
              <a:t>normalize</a:t>
            </a:r>
            <a:endParaRPr lang="zh-TW" alt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753</Words>
  <Application>Microsoft Office PowerPoint</Application>
  <PresentationFormat>自訂</PresentationFormat>
  <Paragraphs>64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Alata</vt:lpstr>
      <vt:lpstr>新細明體</vt:lpstr>
      <vt:lpstr>Arimo</vt:lpstr>
      <vt:lpstr>Open Sans</vt:lpstr>
      <vt:lpstr>Arial</vt:lpstr>
      <vt:lpstr>Libre Franklin Light</vt:lpstr>
      <vt:lpstr>Hertical Smooth</vt:lpstr>
      <vt:lpstr>Calibri</vt:lpstr>
      <vt:lpstr>Consolas</vt:lpstr>
      <vt:lpstr>cwTeXMing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Foursquare - Location Matching Match point of interest data across datasets</dc:title>
  <cp:lastModifiedBy>CHEN KU</cp:lastModifiedBy>
  <cp:revision>9</cp:revision>
  <dcterms:created xsi:type="dcterms:W3CDTF">2006-08-16T00:00:00Z</dcterms:created>
  <dcterms:modified xsi:type="dcterms:W3CDTF">2022-06-07T03:08:01Z</dcterms:modified>
  <dc:identifier>DAFBg-kYXpE</dc:identifier>
</cp:coreProperties>
</file>